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8" r:id="rId2"/>
    <p:sldId id="257" r:id="rId3"/>
    <p:sldId id="256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102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41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447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49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34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86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5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44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3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4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2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6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C915A-5EF5-4893-9BAD-5D1E24E6415C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DAFED2-A34B-49A9-8DD3-0CEC6AF5F8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6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1396" y="469392"/>
            <a:ext cx="11536680" cy="19554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правовой оценки муниципальных актов органами исполнительной власти Республики Тыва за 9 месяцев 2019 года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6776" y="3099816"/>
            <a:ext cx="9710928" cy="2377440"/>
          </a:xfrm>
        </p:spPr>
        <p:txBody>
          <a:bodyPr>
            <a:normAutofit/>
          </a:bodyPr>
          <a:lstStyle/>
          <a:p>
            <a:pPr algn="ctr"/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экспертиза 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оценка муниципального акта на предмет его соответствия требованиям федерального законодательства, законодательства республики Тыва и уставу муниципального образования</a:t>
            </a:r>
            <a:r>
              <a:rPr lang="ru-RU" sz="3000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224" y="-29698"/>
            <a:ext cx="4901184" cy="6849362"/>
          </a:xfrm>
        </p:spPr>
      </p:pic>
    </p:spTree>
    <p:extLst>
      <p:ext uri="{BB962C8B-B14F-4D97-AF65-F5344CB8AC3E}">
        <p14:creationId xmlns:p14="http://schemas.microsoft.com/office/powerpoint/2010/main" val="23749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648" y="201168"/>
            <a:ext cx="11078337" cy="665683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Поступление МНПА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							 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дней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           					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рабочих дней</a:t>
            </a:r>
          </a:p>
          <a:p>
            <a:pPr algn="just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20 рабочих дней                                                                 10 рабочих дней</a:t>
            </a:r>
            <a:endParaRPr lang="ru-RU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рабочих дней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										 7 рабочих дней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29300" y="5335009"/>
            <a:ext cx="2271220" cy="5740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ЭЗ в Минюст РТ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20890" y="4342034"/>
            <a:ext cx="3767328" cy="46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Проведение экспертизы ОИВ РТ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3348" y="1161228"/>
            <a:ext cx="8887968" cy="530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обработка муниципальных актов и регистрация их в журнале входящих МНПА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7320" y="2171738"/>
            <a:ext cx="9262872" cy="553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Включение МНПА в Регистр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35687" y="3281916"/>
            <a:ext cx="3209544" cy="6335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Проведение юр. экспертизы Минюстом РТ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20890" y="3268981"/>
            <a:ext cx="3568446" cy="5524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МНПА в ОИВ 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48659" y="5335009"/>
            <a:ext cx="2312137" cy="1382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отрицательных экспертных заключений ОМСУ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854584" y="3826349"/>
            <a:ext cx="425958" cy="475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662480" y="4899343"/>
            <a:ext cx="393193" cy="386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695896" y="4899343"/>
            <a:ext cx="418433" cy="358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482839" y="4012955"/>
            <a:ext cx="310476" cy="4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519809" y="4460952"/>
            <a:ext cx="2755392" cy="784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Направление экспертных заключений в ОМСУ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4327398" y="2721685"/>
            <a:ext cx="1394460" cy="521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984748" y="2740488"/>
            <a:ext cx="1540764" cy="512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5707265" y="1707369"/>
            <a:ext cx="11430" cy="464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712980" y="525800"/>
            <a:ext cx="8878" cy="575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3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533" y="24920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9 месяцев 2019 г.: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280" y="1341120"/>
            <a:ext cx="10637520" cy="48358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Регистр муниципальных нормативных правовых актов РТ включено  -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749 актов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 экспертиз  органами исполнительной власти РТ –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602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-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465 о соответствии актов законодательству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-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 о противоречии актов законодательству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-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 актов с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коррупциогенными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факторами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Находятся на экспертизе  -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142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Возвращено –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80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914945"/>
              </p:ext>
            </p:extLst>
          </p:nvPr>
        </p:nvGraphicFramePr>
        <p:xfrm>
          <a:off x="143436" y="91434"/>
          <a:ext cx="11871421" cy="6714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6006">
                  <a:extLst>
                    <a:ext uri="{9D8B030D-6E8A-4147-A177-3AD203B41FA5}">
                      <a16:colId xmlns="" xmlns:a16="http://schemas.microsoft.com/office/drawing/2014/main" val="4034636427"/>
                    </a:ext>
                  </a:extLst>
                </a:gridCol>
                <a:gridCol w="914798">
                  <a:extLst>
                    <a:ext uri="{9D8B030D-6E8A-4147-A177-3AD203B41FA5}">
                      <a16:colId xmlns="" xmlns:a16="http://schemas.microsoft.com/office/drawing/2014/main" val="777264243"/>
                    </a:ext>
                  </a:extLst>
                </a:gridCol>
                <a:gridCol w="1347065">
                  <a:extLst>
                    <a:ext uri="{9D8B030D-6E8A-4147-A177-3AD203B41FA5}">
                      <a16:colId xmlns="" xmlns:a16="http://schemas.microsoft.com/office/drawing/2014/main" val="173029732"/>
                    </a:ext>
                  </a:extLst>
                </a:gridCol>
                <a:gridCol w="1538066">
                  <a:extLst>
                    <a:ext uri="{9D8B030D-6E8A-4147-A177-3AD203B41FA5}">
                      <a16:colId xmlns="" xmlns:a16="http://schemas.microsoft.com/office/drawing/2014/main" val="3866021551"/>
                    </a:ext>
                  </a:extLst>
                </a:gridCol>
                <a:gridCol w="1568225">
                  <a:extLst>
                    <a:ext uri="{9D8B030D-6E8A-4147-A177-3AD203B41FA5}">
                      <a16:colId xmlns="" xmlns:a16="http://schemas.microsoft.com/office/drawing/2014/main" val="1826499106"/>
                    </a:ext>
                  </a:extLst>
                </a:gridCol>
                <a:gridCol w="1545986">
                  <a:extLst>
                    <a:ext uri="{9D8B030D-6E8A-4147-A177-3AD203B41FA5}">
                      <a16:colId xmlns="" xmlns:a16="http://schemas.microsoft.com/office/drawing/2014/main" val="3317018467"/>
                    </a:ext>
                  </a:extLst>
                </a:gridCol>
                <a:gridCol w="1243837">
                  <a:extLst>
                    <a:ext uri="{9D8B030D-6E8A-4147-A177-3AD203B41FA5}">
                      <a16:colId xmlns="" xmlns:a16="http://schemas.microsoft.com/office/drawing/2014/main" val="2123969314"/>
                    </a:ext>
                  </a:extLst>
                </a:gridCol>
                <a:gridCol w="1137438">
                  <a:extLst>
                    <a:ext uri="{9D8B030D-6E8A-4147-A177-3AD203B41FA5}">
                      <a16:colId xmlns="" xmlns:a16="http://schemas.microsoft.com/office/drawing/2014/main" val="894035198"/>
                    </a:ext>
                  </a:extLst>
                </a:gridCol>
              </a:tblGrid>
              <a:tr h="950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Всего </a:t>
                      </a:r>
                      <a:r>
                        <a:rPr lang="ru-RU" sz="1000" dirty="0">
                          <a:effectLst/>
                        </a:rPr>
                        <a:t>МНПА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Всего проведенных юридических экспертиз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Экспертные заключения о соответствии акта законодательству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Экспертные </a:t>
                      </a:r>
                      <a:r>
                        <a:rPr lang="ru-RU" sz="1000" dirty="0">
                          <a:effectLst/>
                        </a:rPr>
                        <a:t>заключения о противоречии акта законодательству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Экспертные заключения о выявленных </a:t>
                      </a:r>
                      <a:r>
                        <a:rPr lang="ru-RU" sz="1000" dirty="0" err="1">
                          <a:effectLst/>
                        </a:rPr>
                        <a:t>коррупциогенных</a:t>
                      </a:r>
                      <a:r>
                        <a:rPr lang="ru-RU" sz="1000" dirty="0">
                          <a:effectLst/>
                        </a:rPr>
                        <a:t> факторах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Находятся на экспертизе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% </a:t>
                      </a:r>
                      <a:endParaRPr lang="ru-RU" sz="1000" dirty="0">
                        <a:effectLst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2737277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Общее количество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749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602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465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77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          122    (20)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16,3%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490619325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юстиции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  -      (19)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837924687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финансов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153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         28      (2)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18,3%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3279451265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Служба ГО и ЧС РТ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85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       -        (7)     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00068532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строительства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          21      (3)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28,3%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2958466084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экономики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11,8%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4015849406"/>
                  </a:ext>
                </a:extLst>
              </a:tr>
              <a:tr h="40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земельных и имущественных отношений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57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           26      (8)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</a:rPr>
                        <a:t>45,6</a:t>
                      </a:r>
                      <a:r>
                        <a:rPr lang="ru-RU" sz="1000" b="1" dirty="0">
                          <a:effectLst/>
                        </a:rPr>
                        <a:t>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2005750903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труда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433153058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образования РТ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139357491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культуры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33,3%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663369642"/>
                  </a:ext>
                </a:extLst>
              </a:tr>
              <a:tr h="40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сельского хозяйства и продовольствия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66,7%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3511298103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связи РТ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753632880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Служба по лицензированию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3746581046"/>
                  </a:ext>
                </a:extLst>
              </a:tr>
              <a:tr h="40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дорожно-транспортного комплекса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33,3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2227116121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Служба по тарифам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2625125840"/>
                  </a:ext>
                </a:extLst>
              </a:tr>
              <a:tr h="401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Управление по вопросам противодействия коррупции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33,3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282724779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по закупкам РТ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976303368"/>
                  </a:ext>
                </a:extLst>
              </a:tr>
              <a:tr h="231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природных ресурсов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50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065532634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спорта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-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599871616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топлива РТ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1203674340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Министерство здравоохранения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2979028072"/>
                  </a:ext>
                </a:extLst>
              </a:tr>
              <a:tr h="200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Служба жилищной инспекции РТ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-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100%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913673761"/>
                  </a:ext>
                </a:extLst>
              </a:tr>
              <a:tr h="381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Агентство по делам национальностей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100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286" marR="39286" marT="0" marB="0" anchor="ctr"/>
                </a:tc>
                <a:extLst>
                  <a:ext uri="{0D108BD9-81ED-4DB2-BD59-A6C34878D82A}">
                    <a16:rowId xmlns="" xmlns:a16="http://schemas.microsoft.com/office/drawing/2014/main" val="3211171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92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4829" y="23091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ошибки, допускаемые органами исполнительной власти РТ при проведении юридической экспертизы МНПА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5880" y="2084831"/>
            <a:ext cx="10518648" cy="454933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сроков проведения юридической экспертизы;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не соответствует установленной форме;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неуполномоченного лица;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полномочий ОМСУ на принятие акта;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экспертизе;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о способах устранения противоречий действующему законодательству или нарушений правил юридической техники.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-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5 Положения слова «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представительный орган» заменить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администрация»; 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- в п. 5 слова «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представительный орган»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или пункт 5 исключить;   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 Пункт 5 изложить в следующей редакции: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«_____»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4400" b="1" i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41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458</Words>
  <Application>Microsoft Office PowerPoint</Application>
  <PresentationFormat>Произвольный</PresentationFormat>
  <Paragraphs>250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О результатах правовой оценки муниципальных актов органами исполнительной власти Республики Тыва за 9 месяцев 2019 года</vt:lpstr>
      <vt:lpstr>Презентация PowerPoint</vt:lpstr>
      <vt:lpstr>Презентация PowerPoint</vt:lpstr>
      <vt:lpstr>За 9 месяцев 2019 г.: </vt:lpstr>
      <vt:lpstr>Презентация PowerPoint</vt:lpstr>
      <vt:lpstr>Типичные ошибки, допускаемые органами исполнительной власти РТ при проведении юридической экспертизы МНПА: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Даржаа Сырга Юрьевна</dc:creator>
  <cp:lastModifiedBy>OndarOY</cp:lastModifiedBy>
  <cp:revision>13</cp:revision>
  <dcterms:created xsi:type="dcterms:W3CDTF">2019-10-11T07:01:14Z</dcterms:created>
  <dcterms:modified xsi:type="dcterms:W3CDTF">2019-10-11T08:53:04Z</dcterms:modified>
</cp:coreProperties>
</file>