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sldIdLst>
    <p:sldId id="258" r:id="rId2"/>
    <p:sldId id="257" r:id="rId3"/>
    <p:sldId id="256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6" d="100"/>
          <a:sy n="106" d="100"/>
        </p:scale>
        <p:origin x="-10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915A-5EF5-4893-9BAD-5D1E24E6415C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BDAFED2-A34B-49A9-8DD3-0CEC6AF5F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22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915A-5EF5-4893-9BAD-5D1E24E6415C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BDAFED2-A34B-49A9-8DD3-0CEC6AF5F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295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915A-5EF5-4893-9BAD-5D1E24E6415C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BDAFED2-A34B-49A9-8DD3-0CEC6AF5F89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7102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915A-5EF5-4893-9BAD-5D1E24E6415C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DAFED2-A34B-49A9-8DD3-0CEC6AF5F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410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915A-5EF5-4893-9BAD-5D1E24E6415C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DAFED2-A34B-49A9-8DD3-0CEC6AF5F89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447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915A-5EF5-4893-9BAD-5D1E24E6415C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DAFED2-A34B-49A9-8DD3-0CEC6AF5F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5497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915A-5EF5-4893-9BAD-5D1E24E6415C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AFED2-A34B-49A9-8DD3-0CEC6AF5F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6341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915A-5EF5-4893-9BAD-5D1E24E6415C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AFED2-A34B-49A9-8DD3-0CEC6AF5F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869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915A-5EF5-4893-9BAD-5D1E24E6415C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AFED2-A34B-49A9-8DD3-0CEC6AF5F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55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915A-5EF5-4893-9BAD-5D1E24E6415C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BDAFED2-A34B-49A9-8DD3-0CEC6AF5F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453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915A-5EF5-4893-9BAD-5D1E24E6415C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BDAFED2-A34B-49A9-8DD3-0CEC6AF5F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442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915A-5EF5-4893-9BAD-5D1E24E6415C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BDAFED2-A34B-49A9-8DD3-0CEC6AF5F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037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915A-5EF5-4893-9BAD-5D1E24E6415C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AFED2-A34B-49A9-8DD3-0CEC6AF5F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043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915A-5EF5-4893-9BAD-5D1E24E6415C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AFED2-A34B-49A9-8DD3-0CEC6AF5F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47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915A-5EF5-4893-9BAD-5D1E24E6415C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AFED2-A34B-49A9-8DD3-0CEC6AF5F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324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915A-5EF5-4893-9BAD-5D1E24E6415C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DAFED2-A34B-49A9-8DD3-0CEC6AF5F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16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C915A-5EF5-4893-9BAD-5D1E24E6415C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BDAFED2-A34B-49A9-8DD3-0CEC6AF5F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664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  <p:sldLayoutId id="2147483810" r:id="rId13"/>
    <p:sldLayoutId id="2147483811" r:id="rId14"/>
    <p:sldLayoutId id="2147483812" r:id="rId15"/>
    <p:sldLayoutId id="214748381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1396" y="469392"/>
            <a:ext cx="11536680" cy="195548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результатах правовой оценки муниципальных актов органами исполнительной власти Республики Тыва за 9 месяцев 2019 года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36776" y="3099816"/>
            <a:ext cx="9710928" cy="2377440"/>
          </a:xfrm>
        </p:spPr>
        <p:txBody>
          <a:bodyPr>
            <a:normAutofit/>
          </a:bodyPr>
          <a:lstStyle/>
          <a:p>
            <a:pPr algn="ctr"/>
            <a:r>
              <a:rPr lang="ru-RU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Правовая экспертиза –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юридическая оценка муниципального акта на предмет его соответствия требованиям федерального законодательства, законодательства республики Тыва и уставу муниципального образования</a:t>
            </a:r>
            <a:r>
              <a:rPr lang="ru-RU" sz="3000" dirty="0"/>
              <a:t>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183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5224" y="-29698"/>
            <a:ext cx="4901184" cy="6849362"/>
          </a:xfrm>
        </p:spPr>
      </p:pic>
    </p:spTree>
    <p:extLst>
      <p:ext uri="{BB962C8B-B14F-4D97-AF65-F5344CB8AC3E}">
        <p14:creationId xmlns:p14="http://schemas.microsoft.com/office/powerpoint/2010/main" val="237494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2648" y="201168"/>
            <a:ext cx="11078337" cy="665683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	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Поступление МНПА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							  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рабочих дней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                           					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рабочих дней</a:t>
            </a:r>
          </a:p>
          <a:p>
            <a:pPr algn="just"/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ru-RU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algn="just">
              <a:spcBef>
                <a:spcPts val="0"/>
              </a:spcBef>
            </a:pP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20 рабочих дней                                                                 10 рабочих дней</a:t>
            </a:r>
            <a:endParaRPr lang="ru-RU" sz="20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ru-RU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</a:p>
          <a:p>
            <a:pPr algn="just">
              <a:spcBef>
                <a:spcPts val="0"/>
              </a:spcBef>
            </a:pP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				</a:t>
            </a:r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рабочих дней</a:t>
            </a:r>
            <a:endParaRPr lang="ru-RU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										 7 рабочих дней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829300" y="5335009"/>
            <a:ext cx="2271220" cy="57407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Направление ЭЗ в Минюст РТ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120890" y="4342034"/>
            <a:ext cx="3767328" cy="460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Проведение экспертизы ОИВ РТ 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83348" y="1161228"/>
            <a:ext cx="8887968" cy="5303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Юридическая обработка муниципальных актов и регистрация их в журнале входящих МНПА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17320" y="2171738"/>
            <a:ext cx="9262872" cy="5532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Включение МНПА в Регистр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35687" y="3281916"/>
            <a:ext cx="3209544" cy="63358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Проведение юр. экспертизы Минюстом РТ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120890" y="3268981"/>
            <a:ext cx="3568446" cy="5524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Направление МНПА в ОИВ РТ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948659" y="5335009"/>
            <a:ext cx="2312137" cy="13828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Направление отрицательных экспертных заключений ОМСУ 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7854584" y="3826349"/>
            <a:ext cx="425958" cy="475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7662480" y="4899343"/>
            <a:ext cx="393193" cy="3867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8695896" y="4899343"/>
            <a:ext cx="418433" cy="3582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3482839" y="4012955"/>
            <a:ext cx="310476" cy="439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1519809" y="4460952"/>
            <a:ext cx="2755392" cy="7840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Направление экспертных заключений в ОМСУ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 flipH="1">
            <a:off x="4327398" y="2721685"/>
            <a:ext cx="1394460" cy="5214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5984748" y="2740488"/>
            <a:ext cx="1540764" cy="5129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5707265" y="1707369"/>
            <a:ext cx="11430" cy="4643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5712980" y="525800"/>
            <a:ext cx="8878" cy="5758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733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42533" y="249206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9 месяцев 2019 г.: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6280" y="1341120"/>
            <a:ext cx="10637520" cy="483584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Регистр муниципальных нормативных правовых актов РТ включено  -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749 актов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Проведено экспертиз  органами исполнительной власти РТ –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602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-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465 о соответствии актов законодательству</a:t>
            </a:r>
            <a:r>
              <a:rPr lang="ru-RU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-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77 о противоречии актов законодательству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-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59 актов с </a:t>
            </a:r>
            <a:r>
              <a:rPr lang="ru-RU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коррупциогенными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факторами</a:t>
            </a:r>
            <a:r>
              <a:rPr lang="ru-RU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Находятся на экспертизе  -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142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Возвращено –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2804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3914945"/>
              </p:ext>
            </p:extLst>
          </p:nvPr>
        </p:nvGraphicFramePr>
        <p:xfrm>
          <a:off x="143436" y="91434"/>
          <a:ext cx="11871421" cy="67145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76006">
                  <a:extLst>
                    <a:ext uri="{9D8B030D-6E8A-4147-A177-3AD203B41FA5}">
                      <a16:colId xmlns="" xmlns:a16="http://schemas.microsoft.com/office/drawing/2014/main" val="4034636427"/>
                    </a:ext>
                  </a:extLst>
                </a:gridCol>
                <a:gridCol w="914798">
                  <a:extLst>
                    <a:ext uri="{9D8B030D-6E8A-4147-A177-3AD203B41FA5}">
                      <a16:colId xmlns="" xmlns:a16="http://schemas.microsoft.com/office/drawing/2014/main" val="777264243"/>
                    </a:ext>
                  </a:extLst>
                </a:gridCol>
                <a:gridCol w="1347065">
                  <a:extLst>
                    <a:ext uri="{9D8B030D-6E8A-4147-A177-3AD203B41FA5}">
                      <a16:colId xmlns="" xmlns:a16="http://schemas.microsoft.com/office/drawing/2014/main" val="173029732"/>
                    </a:ext>
                  </a:extLst>
                </a:gridCol>
                <a:gridCol w="1538066">
                  <a:extLst>
                    <a:ext uri="{9D8B030D-6E8A-4147-A177-3AD203B41FA5}">
                      <a16:colId xmlns="" xmlns:a16="http://schemas.microsoft.com/office/drawing/2014/main" val="3866021551"/>
                    </a:ext>
                  </a:extLst>
                </a:gridCol>
                <a:gridCol w="1568225">
                  <a:extLst>
                    <a:ext uri="{9D8B030D-6E8A-4147-A177-3AD203B41FA5}">
                      <a16:colId xmlns="" xmlns:a16="http://schemas.microsoft.com/office/drawing/2014/main" val="1826499106"/>
                    </a:ext>
                  </a:extLst>
                </a:gridCol>
                <a:gridCol w="1545986">
                  <a:extLst>
                    <a:ext uri="{9D8B030D-6E8A-4147-A177-3AD203B41FA5}">
                      <a16:colId xmlns="" xmlns:a16="http://schemas.microsoft.com/office/drawing/2014/main" val="3317018467"/>
                    </a:ext>
                  </a:extLst>
                </a:gridCol>
                <a:gridCol w="1243837">
                  <a:extLst>
                    <a:ext uri="{9D8B030D-6E8A-4147-A177-3AD203B41FA5}">
                      <a16:colId xmlns="" xmlns:a16="http://schemas.microsoft.com/office/drawing/2014/main" val="2123969314"/>
                    </a:ext>
                  </a:extLst>
                </a:gridCol>
                <a:gridCol w="1137438">
                  <a:extLst>
                    <a:ext uri="{9D8B030D-6E8A-4147-A177-3AD203B41FA5}">
                      <a16:colId xmlns="" xmlns:a16="http://schemas.microsoft.com/office/drawing/2014/main" val="894035198"/>
                    </a:ext>
                  </a:extLst>
                </a:gridCol>
              </a:tblGrid>
              <a:tr h="9509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Всего </a:t>
                      </a:r>
                      <a:r>
                        <a:rPr lang="ru-RU" sz="1000" dirty="0">
                          <a:effectLst/>
                        </a:rPr>
                        <a:t>МНПА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Всего проведенных юридических экспертиз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Экспертные заключения о соответствии акта законодательству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Экспертные </a:t>
                      </a:r>
                      <a:r>
                        <a:rPr lang="ru-RU" sz="1000" dirty="0">
                          <a:effectLst/>
                        </a:rPr>
                        <a:t>заключения о противоречии акта законодательству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Экспертные заключения о выявленных </a:t>
                      </a:r>
                      <a:r>
                        <a:rPr lang="ru-RU" sz="1000" dirty="0" err="1">
                          <a:effectLst/>
                        </a:rPr>
                        <a:t>коррупциогенных</a:t>
                      </a:r>
                      <a:r>
                        <a:rPr lang="ru-RU" sz="1000" dirty="0">
                          <a:effectLst/>
                        </a:rPr>
                        <a:t> факторах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Находятся на экспертизе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% </a:t>
                      </a:r>
                      <a:endParaRPr lang="ru-RU" sz="1000" dirty="0">
                        <a:effectLst/>
                      </a:endParaRPr>
                    </a:p>
                  </a:txBody>
                  <a:tcPr marL="39286" marR="3928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52737277"/>
                  </a:ext>
                </a:extLst>
              </a:tr>
              <a:tr h="20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Общее количество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749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602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465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77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59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           122    (20)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16,3%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extLst>
                  <a:ext uri="{0D108BD9-81ED-4DB2-BD59-A6C34878D82A}">
                    <a16:rowId xmlns="" xmlns:a16="http://schemas.microsoft.com/office/drawing/2014/main" val="490619325"/>
                  </a:ext>
                </a:extLst>
              </a:tr>
              <a:tr h="20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Министерство юстиции РТ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230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206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162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             -      (19)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extLst>
                  <a:ext uri="{0D108BD9-81ED-4DB2-BD59-A6C34878D82A}">
                    <a16:rowId xmlns="" xmlns:a16="http://schemas.microsoft.com/office/drawing/2014/main" val="1837924687"/>
                  </a:ext>
                </a:extLst>
              </a:tr>
              <a:tr h="20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</a:rPr>
                        <a:t>Министерство финансов РТ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153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123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118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5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-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          28      (2)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18,3%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extLst>
                  <a:ext uri="{0D108BD9-81ED-4DB2-BD59-A6C34878D82A}">
                    <a16:rowId xmlns="" xmlns:a16="http://schemas.microsoft.com/office/drawing/2014/main" val="3279451265"/>
                  </a:ext>
                </a:extLst>
              </a:tr>
              <a:tr h="20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Служба ГО и ЧС РТ 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85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46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36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           -        (7)     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extLst>
                  <a:ext uri="{0D108BD9-81ED-4DB2-BD59-A6C34878D82A}">
                    <a16:rowId xmlns="" xmlns:a16="http://schemas.microsoft.com/office/drawing/2014/main" val="100068532"/>
                  </a:ext>
                </a:extLst>
              </a:tr>
              <a:tr h="20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</a:rPr>
                        <a:t>Министерство строительства РТ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74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50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41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6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3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           21      (3)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28,3%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extLst>
                  <a:ext uri="{0D108BD9-81ED-4DB2-BD59-A6C34878D82A}">
                    <a16:rowId xmlns="" xmlns:a16="http://schemas.microsoft.com/office/drawing/2014/main" val="2958466084"/>
                  </a:ext>
                </a:extLst>
              </a:tr>
              <a:tr h="20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Министерство экономики РТ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60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8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11,8%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extLst>
                  <a:ext uri="{0D108BD9-81ED-4DB2-BD59-A6C34878D82A}">
                    <a16:rowId xmlns="" xmlns:a16="http://schemas.microsoft.com/office/drawing/2014/main" val="4015849406"/>
                  </a:ext>
                </a:extLst>
              </a:tr>
              <a:tr h="401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</a:rPr>
                        <a:t>Министерство земельных и имущественных отношений РТ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r>
                        <a:rPr lang="ru-RU" sz="1000" b="1" dirty="0" smtClean="0">
                          <a:effectLst/>
                        </a:rPr>
                        <a:t>57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23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22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</a:rPr>
                        <a:t>1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-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           26      (8)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r>
                        <a:rPr lang="ru-RU" sz="1000" b="1" dirty="0" smtClean="0">
                          <a:effectLst/>
                        </a:rPr>
                        <a:t>45,6</a:t>
                      </a:r>
                      <a:r>
                        <a:rPr lang="ru-RU" sz="1000" b="1" dirty="0">
                          <a:effectLst/>
                        </a:rPr>
                        <a:t>%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extLst>
                  <a:ext uri="{0D108BD9-81ED-4DB2-BD59-A6C34878D82A}">
                    <a16:rowId xmlns="" xmlns:a16="http://schemas.microsoft.com/office/drawing/2014/main" val="2005750903"/>
                  </a:ext>
                </a:extLst>
              </a:tr>
              <a:tr h="20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Министерство труда РТ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14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extLst>
                  <a:ext uri="{0D108BD9-81ED-4DB2-BD59-A6C34878D82A}">
                    <a16:rowId xmlns="" xmlns:a16="http://schemas.microsoft.com/office/drawing/2014/main" val="433153058"/>
                  </a:ext>
                </a:extLst>
              </a:tr>
              <a:tr h="20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Министерство образования РТ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extLst>
                  <a:ext uri="{0D108BD9-81ED-4DB2-BD59-A6C34878D82A}">
                    <a16:rowId xmlns="" xmlns:a16="http://schemas.microsoft.com/office/drawing/2014/main" val="1139357491"/>
                  </a:ext>
                </a:extLst>
              </a:tr>
              <a:tr h="20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Министерство культуры РТ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33,3%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extLst>
                  <a:ext uri="{0D108BD9-81ED-4DB2-BD59-A6C34878D82A}">
                    <a16:rowId xmlns="" xmlns:a16="http://schemas.microsoft.com/office/drawing/2014/main" val="663369642"/>
                  </a:ext>
                </a:extLst>
              </a:tr>
              <a:tr h="401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</a:rPr>
                        <a:t>Министерство сельского хозяйства и продовольствия РТ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endParaRPr lang="ru-RU" sz="105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9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3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endParaRPr lang="ru-RU" sz="105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-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6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endParaRPr lang="ru-RU" sz="105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66,7%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extLst>
                  <a:ext uri="{0D108BD9-81ED-4DB2-BD59-A6C34878D82A}">
                    <a16:rowId xmlns="" xmlns:a16="http://schemas.microsoft.com/office/drawing/2014/main" val="3511298103"/>
                  </a:ext>
                </a:extLst>
              </a:tr>
              <a:tr h="20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Министерство связи РТ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7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7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extLst>
                  <a:ext uri="{0D108BD9-81ED-4DB2-BD59-A6C34878D82A}">
                    <a16:rowId xmlns="" xmlns:a16="http://schemas.microsoft.com/office/drawing/2014/main" val="753632880"/>
                  </a:ext>
                </a:extLst>
              </a:tr>
              <a:tr h="20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Служба по лицензированию РТ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extLst>
                  <a:ext uri="{0D108BD9-81ED-4DB2-BD59-A6C34878D82A}">
                    <a16:rowId xmlns="" xmlns:a16="http://schemas.microsoft.com/office/drawing/2014/main" val="3746581046"/>
                  </a:ext>
                </a:extLst>
              </a:tr>
              <a:tr h="401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Министерство дорожно-транспортного комплекса РТ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33,3</a:t>
                      </a:r>
                      <a:r>
                        <a:rPr lang="ru-RU" sz="1000" dirty="0">
                          <a:effectLst/>
                        </a:rPr>
                        <a:t>%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extLst>
                  <a:ext uri="{0D108BD9-81ED-4DB2-BD59-A6C34878D82A}">
                    <a16:rowId xmlns="" xmlns:a16="http://schemas.microsoft.com/office/drawing/2014/main" val="2227116121"/>
                  </a:ext>
                </a:extLst>
              </a:tr>
              <a:tr h="20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</a:rPr>
                        <a:t>Служба по тарифам РТ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3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0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-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-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-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3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100%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extLst>
                  <a:ext uri="{0D108BD9-81ED-4DB2-BD59-A6C34878D82A}">
                    <a16:rowId xmlns="" xmlns:a16="http://schemas.microsoft.com/office/drawing/2014/main" val="2625125840"/>
                  </a:ext>
                </a:extLst>
              </a:tr>
              <a:tr h="401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Управление по вопросам противодействия коррупции 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2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33,3</a:t>
                      </a:r>
                      <a:r>
                        <a:rPr lang="ru-RU" sz="1000" dirty="0">
                          <a:effectLst/>
                        </a:rPr>
                        <a:t>%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extLst>
                  <a:ext uri="{0D108BD9-81ED-4DB2-BD59-A6C34878D82A}">
                    <a16:rowId xmlns="" xmlns:a16="http://schemas.microsoft.com/office/drawing/2014/main" val="1282724779"/>
                  </a:ext>
                </a:extLst>
              </a:tr>
              <a:tr h="20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</a:rPr>
                        <a:t>Министерство по закупкам РТ 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0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-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-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-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100%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extLst>
                  <a:ext uri="{0D108BD9-81ED-4DB2-BD59-A6C34878D82A}">
                    <a16:rowId xmlns="" xmlns:a16="http://schemas.microsoft.com/office/drawing/2014/main" val="1976303368"/>
                  </a:ext>
                </a:extLst>
              </a:tr>
              <a:tr h="231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Министерство природных ресурсов РТ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5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50</a:t>
                      </a:r>
                      <a:r>
                        <a:rPr lang="ru-RU" sz="1000" dirty="0">
                          <a:effectLst/>
                        </a:rPr>
                        <a:t>%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extLst>
                  <a:ext uri="{0D108BD9-81ED-4DB2-BD59-A6C34878D82A}">
                    <a16:rowId xmlns="" xmlns:a16="http://schemas.microsoft.com/office/drawing/2014/main" val="1065532634"/>
                  </a:ext>
                </a:extLst>
              </a:tr>
              <a:tr h="20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</a:rPr>
                        <a:t>Министерство спорта РТ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0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-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-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-</a:t>
                      </a:r>
                      <a:endParaRPr lang="ru-RU" sz="105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100%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extLst>
                  <a:ext uri="{0D108BD9-81ED-4DB2-BD59-A6C34878D82A}">
                    <a16:rowId xmlns="" xmlns:a16="http://schemas.microsoft.com/office/drawing/2014/main" val="599871616"/>
                  </a:ext>
                </a:extLst>
              </a:tr>
              <a:tr h="20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Министерство топлива РТ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extLst>
                  <a:ext uri="{0D108BD9-81ED-4DB2-BD59-A6C34878D82A}">
                    <a16:rowId xmlns="" xmlns:a16="http://schemas.microsoft.com/office/drawing/2014/main" val="1203674340"/>
                  </a:ext>
                </a:extLst>
              </a:tr>
              <a:tr h="20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</a:rPr>
                        <a:t>Министерство здравоохранения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0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-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-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-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100%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extLst>
                  <a:ext uri="{0D108BD9-81ED-4DB2-BD59-A6C34878D82A}">
                    <a16:rowId xmlns="" xmlns:a16="http://schemas.microsoft.com/office/drawing/2014/main" val="2979028072"/>
                  </a:ext>
                </a:extLst>
              </a:tr>
              <a:tr h="200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</a:rPr>
                        <a:t>Служба жилищной инспекции РТ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0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-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-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-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100%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extLst>
                  <a:ext uri="{0D108BD9-81ED-4DB2-BD59-A6C34878D82A}">
                    <a16:rowId xmlns="" xmlns:a16="http://schemas.microsoft.com/office/drawing/2014/main" val="913673761"/>
                  </a:ext>
                </a:extLst>
              </a:tr>
              <a:tr h="3819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Агентство по делам национальностей 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-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100</a:t>
                      </a:r>
                      <a:r>
                        <a:rPr lang="ru-RU" sz="1000" dirty="0">
                          <a:effectLst/>
                        </a:rPr>
                        <a:t>%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286" marR="39286" marT="0" marB="0" anchor="ctr"/>
                </a:tc>
                <a:extLst>
                  <a:ext uri="{0D108BD9-81ED-4DB2-BD59-A6C34878D82A}">
                    <a16:rowId xmlns="" xmlns:a16="http://schemas.microsoft.com/office/drawing/2014/main" val="3211171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8929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4829" y="230918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Типичные ошибки, допускаемые органами исполнительной власти РТ при проведении юридической экспертизы МНПА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25880" y="2084831"/>
            <a:ext cx="10518648" cy="4549331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сроков проведения юридической экспертизы;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Экспертное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не соответствует установленной форме;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неуполномоченного лица;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Неправильное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полномочий ОМСУ на принятие акта;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Формальный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к экспертизе;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рекомендаций о способах устранения противоречий действующему законодательству или нарушений правил юридической техники.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-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п. 5 Положения слова «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представительный орган» заменить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администрация»; </a:t>
            </a:r>
            <a:endPara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- в п. 5 слова «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представительный орган»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исключить или пункт 5 исключить;    </a:t>
            </a:r>
          </a:p>
          <a:p>
            <a:pPr marL="0" indent="0" algn="just">
              <a:buNone/>
            </a:pP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- Пункт 5 изложить в следующей редакции: 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«_____»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264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СПАСИБО </a:t>
            </a:r>
            <a:r>
              <a:rPr lang="ru-RU" sz="4400" b="1" i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ЗА ВНИМАНИЕ !</a:t>
            </a:r>
            <a:endParaRPr lang="ru-RU" sz="44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5418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95</TotalTime>
  <Words>458</Words>
  <Application>Microsoft Office PowerPoint</Application>
  <PresentationFormat>Произвольный</PresentationFormat>
  <Paragraphs>250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Легкий дым</vt:lpstr>
      <vt:lpstr>О результатах правовой оценки муниципальных актов органами исполнительной власти Республики Тыва за 9 месяцев 2019 года</vt:lpstr>
      <vt:lpstr>Презентация PowerPoint</vt:lpstr>
      <vt:lpstr>Презентация PowerPoint</vt:lpstr>
      <vt:lpstr>За 9 месяцев 2019 г.: </vt:lpstr>
      <vt:lpstr>Презентация PowerPoint</vt:lpstr>
      <vt:lpstr>Типичные ошибки, допускаемые органами исполнительной власти РТ при проведении юридической экспертизы МНПА: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Даржаа Сырга Юрьевна</dc:creator>
  <cp:lastModifiedBy>OndarOY</cp:lastModifiedBy>
  <cp:revision>13</cp:revision>
  <dcterms:created xsi:type="dcterms:W3CDTF">2019-10-11T07:01:14Z</dcterms:created>
  <dcterms:modified xsi:type="dcterms:W3CDTF">2019-10-11T08:53:04Z</dcterms:modified>
</cp:coreProperties>
</file>