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038382383611343E-2"/>
          <c:y val="6.3696013136973526E-2"/>
          <c:w val="0.98196161761638867"/>
          <c:h val="0.935512501109065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19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F44-4E3E-BBA7-04A5BD490BB0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F44-4E3E-BBA7-04A5BD490BB0}"/>
              </c:ext>
            </c:extLst>
          </c:dPt>
          <c:dLbls>
            <c:dLbl>
              <c:idx val="0"/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F44-4E3E-BBA7-04A5BD490BB0}"/>
                </c:ext>
              </c:extLst>
            </c:dLbl>
            <c:dLbl>
              <c:idx val="1"/>
              <c:spPr>
                <a:solidFill>
                  <a:prstClr val="white">
                    <a:alpha val="75000"/>
                  </a:prstClr>
                </a:solidFill>
                <a:ln w="9525"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2F44-4E3E-BBA7-04A5BD490BB0}"/>
                </c:ext>
              </c:extLst>
            </c:dLbl>
            <c:spPr>
              <a:solidFill>
                <a:schemeClr val="lt1">
                  <a:alpha val="75000"/>
                </a:schemeClr>
              </a:solidFill>
              <a:ln w="9525"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Действующие </c:v>
                </c:pt>
                <c:pt idx="1">
                  <c:v>Недействующие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8648</c:v>
                </c:pt>
                <c:pt idx="1">
                  <c:v>1364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44-4E3E-BBA7-04A5BD490BB0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2881070280601166"/>
          <c:y val="0.27703325226002978"/>
          <c:w val="0.16173250431264505"/>
          <c:h val="0.29211457671708041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baseline="0">
                <a:solidFill>
                  <a:sysClr val="windowText" lastClr="000000"/>
                </a:solidFill>
                <a:effectLst/>
              </a:rPr>
              <a:t>Динамика поступлений муниципальных актов в регистр </a:t>
            </a:r>
            <a:endParaRPr lang="ru-RU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9 мес.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116</c:v>
                </c:pt>
                <c:pt idx="1">
                  <c:v>410</c:v>
                </c:pt>
                <c:pt idx="2">
                  <c:v>688</c:v>
                </c:pt>
                <c:pt idx="3">
                  <c:v>613</c:v>
                </c:pt>
                <c:pt idx="4">
                  <c:v>913</c:v>
                </c:pt>
                <c:pt idx="5">
                  <c:v>1073</c:v>
                </c:pt>
                <c:pt idx="6">
                  <c:v>488</c:v>
                </c:pt>
                <c:pt idx="7">
                  <c:v>958</c:v>
                </c:pt>
                <c:pt idx="8">
                  <c:v>629</c:v>
                </c:pt>
                <c:pt idx="9">
                  <c:v>941</c:v>
                </c:pt>
                <c:pt idx="10">
                  <c:v>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81-428E-9820-47C733A4A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8913368"/>
        <c:axId val="518926488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444</c:v>
                </c:pt>
                <c:pt idx="1">
                  <c:v>569</c:v>
                </c:pt>
                <c:pt idx="2">
                  <c:v>907</c:v>
                </c:pt>
                <c:pt idx="3">
                  <c:v>867</c:v>
                </c:pt>
                <c:pt idx="4">
                  <c:v>1027</c:v>
                </c:pt>
                <c:pt idx="5">
                  <c:v>1307</c:v>
                </c:pt>
                <c:pt idx="6">
                  <c:v>583</c:v>
                </c:pt>
                <c:pt idx="7">
                  <c:v>1230</c:v>
                </c:pt>
                <c:pt idx="8">
                  <c:v>1098</c:v>
                </c:pt>
                <c:pt idx="9">
                  <c:v>1117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181-428E-9820-47C733A4A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913368"/>
        <c:axId val="518926488"/>
      </c:lineChart>
      <c:valAx>
        <c:axId val="518926488"/>
        <c:scaling>
          <c:orientation val="minMax"/>
        </c:scaling>
        <c:delete val="0"/>
        <c:axPos val="r"/>
        <c:majorGridlines/>
        <c:numFmt formatCode="General" sourceLinked="1"/>
        <c:majorTickMark val="none"/>
        <c:minorTickMark val="none"/>
        <c:tickLblPos val="nextTo"/>
        <c:crossAx val="518913368"/>
        <c:crosses val="max"/>
        <c:crossBetween val="between"/>
      </c:valAx>
      <c:catAx>
        <c:axId val="51891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1892648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308392288527385E-2"/>
          <c:y val="3.5412181406839563E-2"/>
          <c:w val="0.95469160771147266"/>
          <c:h val="0.80178076859335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решений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6">
                    <a:shade val="74000"/>
                    <a:satMod val="130000"/>
                    <a:lumMod val="90000"/>
                  </a:schemeClr>
                  <a:schemeClr val="accent6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</c:v>
                </c:pt>
                <c:pt idx="1">
                  <c:v>9</c:v>
                </c:pt>
                <c:pt idx="2">
                  <c:v>0</c:v>
                </c:pt>
                <c:pt idx="3">
                  <c:v>0</c:v>
                </c:pt>
                <c:pt idx="4">
                  <c:v>18</c:v>
                </c:pt>
                <c:pt idx="5">
                  <c:v>21</c:v>
                </c:pt>
                <c:pt idx="6">
                  <c:v>5</c:v>
                </c:pt>
                <c:pt idx="7">
                  <c:v>6</c:v>
                </c:pt>
                <c:pt idx="8">
                  <c:v>8</c:v>
                </c:pt>
                <c:pt idx="9">
                  <c:v>14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22-4E83-8B72-223847E646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постановлений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5">
                    <a:shade val="74000"/>
                    <a:satMod val="130000"/>
                    <a:lumMod val="90000"/>
                  </a:schemeClr>
                  <a:schemeClr val="accent5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</c:v>
                </c:pt>
                <c:pt idx="1">
                  <c:v>7</c:v>
                </c:pt>
                <c:pt idx="2">
                  <c:v>15</c:v>
                </c:pt>
                <c:pt idx="3">
                  <c:v>1</c:v>
                </c:pt>
                <c:pt idx="4">
                  <c:v>66</c:v>
                </c:pt>
                <c:pt idx="5">
                  <c:v>9</c:v>
                </c:pt>
                <c:pt idx="6">
                  <c:v>53</c:v>
                </c:pt>
                <c:pt idx="7">
                  <c:v>0</c:v>
                </c:pt>
                <c:pt idx="8">
                  <c:v>14</c:v>
                </c:pt>
                <c:pt idx="9">
                  <c:v>23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22-4E83-8B72-223847E64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119168"/>
        <c:axId val="68153728"/>
      </c:barChart>
      <c:catAx>
        <c:axId val="6811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153728"/>
        <c:crosses val="autoZero"/>
        <c:auto val="1"/>
        <c:lblAlgn val="ctr"/>
        <c:lblOffset val="100"/>
        <c:noMultiLvlLbl val="0"/>
      </c:catAx>
      <c:valAx>
        <c:axId val="6815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11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123747045859033E-2"/>
          <c:y val="2.376836646499568E-2"/>
          <c:w val="0.95313390892143979"/>
          <c:h val="0.80699303792730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решений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</c:v>
                </c:pt>
                <c:pt idx="1">
                  <c:v>19</c:v>
                </c:pt>
                <c:pt idx="2">
                  <c:v>10</c:v>
                </c:pt>
                <c:pt idx="3">
                  <c:v>9</c:v>
                </c:pt>
                <c:pt idx="4">
                  <c:v>12</c:v>
                </c:pt>
                <c:pt idx="5">
                  <c:v>11</c:v>
                </c:pt>
                <c:pt idx="6">
                  <c:v>18</c:v>
                </c:pt>
                <c:pt idx="7">
                  <c:v>62</c:v>
                </c:pt>
                <c:pt idx="8">
                  <c:v>26</c:v>
                </c:pt>
                <c:pt idx="9">
                  <c:v>23</c:v>
                </c:pt>
                <c:pt idx="1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7E-4430-A4EC-B2335DBD32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постановлений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-1.5567306624808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E9D-4688-BF87-1D4DBC2162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46</c:v>
                </c:pt>
                <c:pt idx="3">
                  <c:v>60</c:v>
                </c:pt>
                <c:pt idx="4">
                  <c:v>59</c:v>
                </c:pt>
                <c:pt idx="5">
                  <c:v>1</c:v>
                </c:pt>
                <c:pt idx="6">
                  <c:v>17</c:v>
                </c:pt>
                <c:pt idx="7">
                  <c:v>19</c:v>
                </c:pt>
                <c:pt idx="8">
                  <c:v>11</c:v>
                </c:pt>
                <c:pt idx="9">
                  <c:v>1</c:v>
                </c:pt>
                <c:pt idx="1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7E-4430-A4EC-B2335DBD32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21727680"/>
        <c:axId val="521728008"/>
      </c:barChart>
      <c:catAx>
        <c:axId val="52172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1728008"/>
        <c:crosses val="autoZero"/>
        <c:auto val="1"/>
        <c:lblAlgn val="ctr"/>
        <c:lblOffset val="100"/>
        <c:noMultiLvlLbl val="0"/>
      </c:catAx>
      <c:valAx>
        <c:axId val="521728008"/>
        <c:scaling>
          <c:orientation val="minMax"/>
        </c:scaling>
        <c:delete val="0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172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2456913512237349E-2"/>
          <c:y val="1.1905996441571101E-2"/>
          <c:w val="0.95754308648776265"/>
          <c:h val="0.800563207548431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Лист1!$A$2:$A$20</c:f>
              <c:strCache>
                <c:ptCount val="19"/>
                <c:pt idx="0">
                  <c:v>г. Ак-Довурак</c:v>
                </c:pt>
                <c:pt idx="1">
                  <c:v>г. Кызыл</c:v>
                </c:pt>
                <c:pt idx="2">
                  <c:v>Бай-Тайгинский</c:v>
                </c:pt>
                <c:pt idx="3">
                  <c:v>Барун-Хемчикский</c:v>
                </c:pt>
                <c:pt idx="4">
                  <c:v>Дзун-Хемчикский</c:v>
                </c:pt>
                <c:pt idx="5">
                  <c:v>Каа-Хемский</c:v>
                </c:pt>
                <c:pt idx="6">
                  <c:v>Кызылский</c:v>
                </c:pt>
                <c:pt idx="7">
                  <c:v>Монгун-Тайгинский</c:v>
                </c:pt>
                <c:pt idx="8">
                  <c:v>Овюрский</c:v>
                </c:pt>
                <c:pt idx="9">
                  <c:v>Пий-Хемский</c:v>
                </c:pt>
                <c:pt idx="10">
                  <c:v>Сут-Хольский</c:v>
                </c:pt>
                <c:pt idx="11">
                  <c:v>Тандынский</c:v>
                </c:pt>
                <c:pt idx="12">
                  <c:v>Тере-Хольский</c:v>
                </c:pt>
                <c:pt idx="13">
                  <c:v>Тес-Хемский</c:v>
                </c:pt>
                <c:pt idx="14">
                  <c:v>Тоджинский</c:v>
                </c:pt>
                <c:pt idx="15">
                  <c:v>Улуг-Хемский</c:v>
                </c:pt>
                <c:pt idx="16">
                  <c:v>Чаа-Хольский</c:v>
                </c:pt>
                <c:pt idx="17">
                  <c:v>Чеди-Хольский</c:v>
                </c:pt>
                <c:pt idx="18">
                  <c:v>Эрзинский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37</c:v>
                </c:pt>
                <c:pt idx="1">
                  <c:v>24</c:v>
                </c:pt>
                <c:pt idx="2">
                  <c:v>21</c:v>
                </c:pt>
                <c:pt idx="3">
                  <c:v>36</c:v>
                </c:pt>
                <c:pt idx="4">
                  <c:v>125</c:v>
                </c:pt>
                <c:pt idx="5">
                  <c:v>21</c:v>
                </c:pt>
                <c:pt idx="6">
                  <c:v>63</c:v>
                </c:pt>
                <c:pt idx="7">
                  <c:v>41</c:v>
                </c:pt>
                <c:pt idx="8">
                  <c:v>76</c:v>
                </c:pt>
                <c:pt idx="9">
                  <c:v>26</c:v>
                </c:pt>
                <c:pt idx="10">
                  <c:v>62</c:v>
                </c:pt>
                <c:pt idx="11">
                  <c:v>16</c:v>
                </c:pt>
                <c:pt idx="12">
                  <c:v>34</c:v>
                </c:pt>
                <c:pt idx="13">
                  <c:v>59</c:v>
                </c:pt>
                <c:pt idx="14">
                  <c:v>105</c:v>
                </c:pt>
                <c:pt idx="15">
                  <c:v>118</c:v>
                </c:pt>
                <c:pt idx="16">
                  <c:v>11</c:v>
                </c:pt>
                <c:pt idx="17">
                  <c:v>16</c:v>
                </c:pt>
                <c:pt idx="1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0-4C72-B464-B6C6DA581D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Лист1!$A$2:$A$20</c:f>
              <c:strCache>
                <c:ptCount val="19"/>
                <c:pt idx="0">
                  <c:v>г. Ак-Довурак</c:v>
                </c:pt>
                <c:pt idx="1">
                  <c:v>г. Кызыл</c:v>
                </c:pt>
                <c:pt idx="2">
                  <c:v>Бай-Тайгинский</c:v>
                </c:pt>
                <c:pt idx="3">
                  <c:v>Барун-Хемчикский</c:v>
                </c:pt>
                <c:pt idx="4">
                  <c:v>Дзун-Хемчикский</c:v>
                </c:pt>
                <c:pt idx="5">
                  <c:v>Каа-Хемский</c:v>
                </c:pt>
                <c:pt idx="6">
                  <c:v>Кызылский</c:v>
                </c:pt>
                <c:pt idx="7">
                  <c:v>Монгун-Тайгинский</c:v>
                </c:pt>
                <c:pt idx="8">
                  <c:v>Овюрский</c:v>
                </c:pt>
                <c:pt idx="9">
                  <c:v>Пий-Хемский</c:v>
                </c:pt>
                <c:pt idx="10">
                  <c:v>Сут-Хольский</c:v>
                </c:pt>
                <c:pt idx="11">
                  <c:v>Тандынский</c:v>
                </c:pt>
                <c:pt idx="12">
                  <c:v>Тере-Хольский</c:v>
                </c:pt>
                <c:pt idx="13">
                  <c:v>Тес-Хемский</c:v>
                </c:pt>
                <c:pt idx="14">
                  <c:v>Тоджинский</c:v>
                </c:pt>
                <c:pt idx="15">
                  <c:v>Улуг-Хемский</c:v>
                </c:pt>
                <c:pt idx="16">
                  <c:v>Чаа-Хольский</c:v>
                </c:pt>
                <c:pt idx="17">
                  <c:v>Чеди-Хольский</c:v>
                </c:pt>
                <c:pt idx="18">
                  <c:v>Эрзинский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0">
                  <c:v>10</c:v>
                </c:pt>
                <c:pt idx="1">
                  <c:v>35</c:v>
                </c:pt>
                <c:pt idx="2">
                  <c:v>62</c:v>
                </c:pt>
                <c:pt idx="3">
                  <c:v>59</c:v>
                </c:pt>
                <c:pt idx="4">
                  <c:v>74</c:v>
                </c:pt>
                <c:pt idx="5">
                  <c:v>55</c:v>
                </c:pt>
                <c:pt idx="6">
                  <c:v>36</c:v>
                </c:pt>
                <c:pt idx="7">
                  <c:v>25</c:v>
                </c:pt>
                <c:pt idx="8">
                  <c:v>51</c:v>
                </c:pt>
                <c:pt idx="9">
                  <c:v>21</c:v>
                </c:pt>
                <c:pt idx="10">
                  <c:v>67</c:v>
                </c:pt>
                <c:pt idx="11">
                  <c:v>13</c:v>
                </c:pt>
                <c:pt idx="12">
                  <c:v>5</c:v>
                </c:pt>
                <c:pt idx="13">
                  <c:v>75</c:v>
                </c:pt>
                <c:pt idx="14">
                  <c:v>86</c:v>
                </c:pt>
                <c:pt idx="15">
                  <c:v>78</c:v>
                </c:pt>
                <c:pt idx="16">
                  <c:v>12</c:v>
                </c:pt>
                <c:pt idx="17">
                  <c:v>15</c:v>
                </c:pt>
                <c:pt idx="1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0-4C72-B464-B6C6DA581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3244000"/>
        <c:axId val="673198736"/>
        <c:axId val="0"/>
      </c:bar3DChart>
      <c:catAx>
        <c:axId val="67324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3198736"/>
        <c:crosses val="autoZero"/>
        <c:auto val="1"/>
        <c:lblAlgn val="ctr"/>
        <c:lblOffset val="100"/>
        <c:noMultiLvlLbl val="0"/>
      </c:catAx>
      <c:valAx>
        <c:axId val="6731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324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9724587792449175"/>
          <c:y val="0.91904359871682717"/>
          <c:w val="0.42459884536789871"/>
          <c:h val="6.96316710411198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CE78CA-A22F-4A56-AA2B-81246B0FCF01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67A13F-CDA2-484E-9BFF-7671B8D0FEE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16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8CA-A22F-4A56-AA2B-81246B0FCF01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A13F-CDA2-484E-9BFF-7671B8D0F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9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8CA-A22F-4A56-AA2B-81246B0FCF01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A13F-CDA2-484E-9BFF-7671B8D0FEE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6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8CA-A22F-4A56-AA2B-81246B0FCF01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A13F-CDA2-484E-9BFF-7671B8D0FEE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41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8CA-A22F-4A56-AA2B-81246B0FCF01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A13F-CDA2-484E-9BFF-7671B8D0F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56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8CA-A22F-4A56-AA2B-81246B0FCF01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A13F-CDA2-484E-9BFF-7671B8D0FEE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106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8CA-A22F-4A56-AA2B-81246B0FCF01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A13F-CDA2-484E-9BFF-7671B8D0FEE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803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8CA-A22F-4A56-AA2B-81246B0FCF01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A13F-CDA2-484E-9BFF-7671B8D0FEE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396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8CA-A22F-4A56-AA2B-81246B0FCF01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A13F-CDA2-484E-9BFF-7671B8D0FEE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53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8CA-A22F-4A56-AA2B-81246B0FCF01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A13F-CDA2-484E-9BFF-7671B8D0F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3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8CA-A22F-4A56-AA2B-81246B0FCF01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A13F-CDA2-484E-9BFF-7671B8D0FEE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27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8CA-A22F-4A56-AA2B-81246B0FCF01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A13F-CDA2-484E-9BFF-7671B8D0F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61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8CA-A22F-4A56-AA2B-81246B0FCF01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A13F-CDA2-484E-9BFF-7671B8D0FEE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31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8CA-A22F-4A56-AA2B-81246B0FCF01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A13F-CDA2-484E-9BFF-7671B8D0FEE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52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8CA-A22F-4A56-AA2B-81246B0FCF01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A13F-CDA2-484E-9BFF-7671B8D0F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87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8CA-A22F-4A56-AA2B-81246B0FCF01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A13F-CDA2-484E-9BFF-7671B8D0FEE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46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78CA-A22F-4A56-AA2B-81246B0FCF01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A13F-CDA2-484E-9BFF-7671B8D0F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1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CE78CA-A22F-4A56-AA2B-81246B0FCF01}" type="datetimeFigureOut">
              <a:rPr lang="ru-RU" smtClean="0"/>
              <a:t>11.10.2019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67A13F-CDA2-484E-9BFF-7671B8D0FE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4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8584" y="2011680"/>
            <a:ext cx="8052987" cy="2825495"/>
          </a:xfrm>
        </p:spPr>
        <p:txBody>
          <a:bodyPr>
            <a:noAutofit/>
          </a:bodyPr>
          <a:lstStyle/>
          <a:p>
            <a:r>
              <a:rPr lang="ru-RU" sz="4400" dirty="0" smtClean="0"/>
              <a:t>Состояние и анализ развития регистра муниципальных актов Республики Тыва с 2009 по настоящее время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8910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08981"/>
            <a:ext cx="9601196" cy="462620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нормативные акты, регулирующие вопросы ведения регистра</a:t>
            </a:r>
            <a:r>
              <a:rPr lang="ru-RU" sz="3100" dirty="0">
                <a:solidFill>
                  <a:srgbClr val="333333"/>
                </a:solidFill>
                <a:latin typeface="Roboto"/>
              </a:rPr>
              <a:t/>
            </a:r>
            <a:br>
              <a:rPr lang="ru-RU" sz="3100" dirty="0">
                <a:solidFill>
                  <a:srgbClr val="333333"/>
                </a:solidFill>
                <a:latin typeface="Roboto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71601"/>
            <a:ext cx="9601196" cy="452627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Федеральный закон от 6 октября 2003 года № 131-ФЗ «Об общих принципах организации местного самоуправления в Российской Федерации»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Постановление Правительства Российской Федерации от 10 сентября 2008 года № 657 «О ведении федерального регистра муниципальных нормативных правовых актов»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Приказ Министерства юстиции Российской Федерации от 19 декабря 2008 года № 298 «Об организации работы по ведению федерального регистра муниципальных нормативных правовых актов»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Приказ Министерства юстиции Российской Федерации от 22 декабря 2008 года № 300 «Об утверждении Порядка предоставления сведений, содержащихся в федеральном регистре муниципальных нормативных правовых актов»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Методические рекомендации «Примерный перечень муниципальных правовых актов, не подлежащих включению в регистр муниципальных нормативных правовых актов» (утверждено Министерством юстиции Российской Федерации от 15 декабря 2011 года № 17/91789-ВЕ)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Закон Республики Тыва от 26 декабря 2012 года № 1694 ВХ-1 «О регистре муниципальных нормативных правовых актов Республики Тыва»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Постановление Правительства Республики Тыва от 24 июля 2013 года № 452 «Об организации и ведении регистра муниципальных нормативных правовых актов Республики Тыва»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21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/>
              <a:t>СТАТИСТИКА ПРЕДСТАВЛЕНИЯ ОРГАНАМИ МЕСТНОГО САМОУПРАВЛЕНИЯ СВЕДЕНИЙ ДЛЯ ВКЛЮЧЕНИЯ В РЕГИСТР </a:t>
            </a:r>
            <a:r>
              <a:rPr lang="ru-RU" sz="2800" b="1" cap="all" dirty="0" smtClean="0"/>
              <a:t>МНПА</a:t>
            </a:r>
            <a:endParaRPr lang="ru-RU" sz="28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80069926"/>
              </p:ext>
            </p:extLst>
          </p:nvPr>
        </p:nvGraphicFramePr>
        <p:xfrm>
          <a:off x="1595888" y="2441257"/>
          <a:ext cx="8057700" cy="3550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521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618" y="723052"/>
            <a:ext cx="10783019" cy="87283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МУНИЦИПАЛЬНЫХ АКТОВ В РЕГИСТР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МЕСЯЦЕВ 2009 ГОДА И ЗА АНАЛОГИЧНЫЕ ПЕРИОДЫ ДО 2019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394522"/>
              </p:ext>
            </p:extLst>
          </p:nvPr>
        </p:nvGraphicFramePr>
        <p:xfrm>
          <a:off x="845390" y="1595887"/>
          <a:ext cx="10532852" cy="4279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440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0"/>
            <a:ext cx="9601196" cy="511388"/>
          </a:xfrm>
        </p:spPr>
        <p:txBody>
          <a:bodyPr>
            <a:noAutofit/>
          </a:bodyPr>
          <a:lstStyle/>
          <a:p>
            <a:r>
              <a:rPr lang="ru-RU" sz="2000" b="1" dirty="0"/>
              <a:t>Городской округ г. </a:t>
            </a:r>
            <a:r>
              <a:rPr lang="ru-RU" sz="2000" b="1" dirty="0" smtClean="0"/>
              <a:t>Ак-Довурак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643443"/>
              </p:ext>
            </p:extLst>
          </p:nvPr>
        </p:nvGraphicFramePr>
        <p:xfrm>
          <a:off x="480172" y="370936"/>
          <a:ext cx="10834778" cy="5960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841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923" y="67733"/>
            <a:ext cx="7287881" cy="467106"/>
          </a:xfrm>
        </p:spPr>
        <p:txBody>
          <a:bodyPr>
            <a:noAutofit/>
          </a:bodyPr>
          <a:lstStyle/>
          <a:p>
            <a:r>
              <a:rPr lang="ru-RU" sz="2000" b="1" dirty="0"/>
              <a:t>Городской округ г. </a:t>
            </a:r>
            <a:r>
              <a:rPr lang="ru-RU" sz="2000" b="1" dirty="0" smtClean="0"/>
              <a:t>Кызыл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699845"/>
              </p:ext>
            </p:extLst>
          </p:nvPr>
        </p:nvGraphicFramePr>
        <p:xfrm>
          <a:off x="1286774" y="534839"/>
          <a:ext cx="9601200" cy="571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079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881937"/>
              </p:ext>
            </p:extLst>
          </p:nvPr>
        </p:nvGraphicFramePr>
        <p:xfrm>
          <a:off x="500332" y="1147312"/>
          <a:ext cx="11309230" cy="571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47712" y="788908"/>
            <a:ext cx="515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Динамика по районам за 2018 2019 гг.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3135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76</Words>
  <Application>Microsoft Office PowerPoint</Application>
  <PresentationFormat>Широкоэкранный</PresentationFormat>
  <Paragraphs>18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Garamond</vt:lpstr>
      <vt:lpstr>Roboto</vt:lpstr>
      <vt:lpstr>Times New Roman</vt:lpstr>
      <vt:lpstr>Натуральные материалы</vt:lpstr>
      <vt:lpstr>Состояние и анализ развития регистра муниципальных актов Республики Тыва с 2009 по настоящее время </vt:lpstr>
      <vt:lpstr>Основные нормативные акты, регулирующие вопросы ведения регистра </vt:lpstr>
      <vt:lpstr>СТАТИСТИКА ПРЕДСТАВЛЕНИЯ ОРГАНАМИ МЕСТНОГО САМОУПРАВЛЕНИЯ СВЕДЕНИЙ ДЛЯ ВКЛЮЧЕНИЯ В РЕГИСТР МНПА</vt:lpstr>
      <vt:lpstr>ДИНАМИКА ПОСТУПЛЕНИЙ МУНИЦИПАЛЬНЫХ АКТОВ В РЕГИСТР  ЗА 9 МЕСЯЦЕВ 2009 ГОДА И ЗА АНАЛОГИЧНЫЕ ПЕРИОДЫ ДО 2019 ГОДА</vt:lpstr>
      <vt:lpstr>Городской округ г. Ак-Довурак</vt:lpstr>
      <vt:lpstr>Городской округ г. Кызыл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и анализ развития регистра муниципальных актов Республики Тыва с 2009 по настоящее время </dc:title>
  <dc:creator>Даржаа Сырга Юрьевна</dc:creator>
  <cp:lastModifiedBy>Даржаа Сырга Юрьевна</cp:lastModifiedBy>
  <cp:revision>8</cp:revision>
  <cp:lastPrinted>2019-10-11T09:16:58Z</cp:lastPrinted>
  <dcterms:created xsi:type="dcterms:W3CDTF">2019-10-11T08:12:34Z</dcterms:created>
  <dcterms:modified xsi:type="dcterms:W3CDTF">2019-10-11T09:20:09Z</dcterms:modified>
</cp:coreProperties>
</file>